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3" r:id="rId1"/>
  </p:sldMasterIdLst>
  <p:notesMasterIdLst>
    <p:notesMasterId r:id="rId13"/>
  </p:notesMasterIdLst>
  <p:sldIdLst>
    <p:sldId id="257" r:id="rId2"/>
    <p:sldId id="259" r:id="rId3"/>
    <p:sldId id="260" r:id="rId4"/>
    <p:sldId id="261" r:id="rId5"/>
    <p:sldId id="262" r:id="rId6"/>
    <p:sldId id="263" r:id="rId7"/>
    <p:sldId id="264" r:id="rId8"/>
    <p:sldId id="266" r:id="rId9"/>
    <p:sldId id="265" r:id="rId10"/>
    <p:sldId id="267"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84"/>
    <a:srgbClr val="5FC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E1E351-00FA-4340-9CAA-8DED074381CA}" v="6" dt="2025-08-19T09:29:11.0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658DFE-2E42-43CF-9853-647A6C90BBE5}" type="datetimeFigureOut">
              <a:rPr lang="LID4096" smtClean="0"/>
              <a:t>09/13/2025</a:t>
            </a:fld>
            <a:endParaRPr lang="LID4096"/>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B2A182-1905-4E68-9834-91F7DAD6A9DE}" type="slidenum">
              <a:rPr lang="LID4096" smtClean="0"/>
              <a:t>‹#›</a:t>
            </a:fld>
            <a:endParaRPr lang="LID4096"/>
          </a:p>
        </p:txBody>
      </p:sp>
    </p:spTree>
    <p:extLst>
      <p:ext uri="{BB962C8B-B14F-4D97-AF65-F5344CB8AC3E}">
        <p14:creationId xmlns:p14="http://schemas.microsoft.com/office/powerpoint/2010/main" val="1765528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D8AB70-D3ED-4281-B6A9-15666115E052}" type="datetime1">
              <a:rPr lang="LID4096" smtClean="0"/>
              <a:t>09/13/2025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39819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09/13/2025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812962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09/13/2025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619091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09/13/2025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7090807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09/13/2025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2894890"/>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09/13/2025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863281423"/>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6CE63-2925-47E9-8148-ED56DB7B752E}" type="datetime1">
              <a:rPr lang="LID4096" smtClean="0"/>
              <a:t>09/13/2025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593889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E6ED08-5519-4064-861B-63648B036C6D}" type="datetime1">
              <a:rPr lang="LID4096" smtClean="0"/>
              <a:t>09/13/2025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4775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0295EE-8216-4953-A17A-4F5DA22E5560}" type="datetime1">
              <a:rPr lang="LID4096" smtClean="0"/>
              <a:t>09/13/2025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9567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5CBA7-2AB1-41A0-8A95-EF474F0F156C}" type="datetime1">
              <a:rPr lang="LID4096" smtClean="0"/>
              <a:t>09/13/2025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5156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EB4315-B90D-4CA6-9127-F79739044021}" type="datetime1">
              <a:rPr lang="LID4096" smtClean="0"/>
              <a:t>09/13/2025</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523795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B44950-9D66-4094-83AD-543D00588B8F}" type="datetime1">
              <a:rPr lang="LID4096" smtClean="0"/>
              <a:t>09/13/2025</a:t>
            </a:fld>
            <a:endParaRPr lang="LID4096"/>
          </a:p>
        </p:txBody>
      </p:sp>
      <p:sp>
        <p:nvSpPr>
          <p:cNvPr id="8" name="Footer Placeholder 7"/>
          <p:cNvSpPr>
            <a:spLocks noGrp="1"/>
          </p:cNvSpPr>
          <p:nvPr>
            <p:ph type="ftr" sz="quarter" idx="11"/>
          </p:nvPr>
        </p:nvSpPr>
        <p:spPr/>
        <p:txBody>
          <a:bodyPr/>
          <a:lstStyle/>
          <a:p>
            <a:endParaRPr lang="LID4096"/>
          </a:p>
        </p:txBody>
      </p:sp>
      <p:sp>
        <p:nvSpPr>
          <p:cNvPr id="9" name="Slide Number Placeholder 8"/>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4211403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3C6EE6-00BC-4182-89CF-0FE8B18094D8}" type="datetime1">
              <a:rPr lang="LID4096" smtClean="0"/>
              <a:t>09/13/2025</a:t>
            </a:fld>
            <a:endParaRPr lang="LID4096"/>
          </a:p>
        </p:txBody>
      </p:sp>
      <p:sp>
        <p:nvSpPr>
          <p:cNvPr id="4" name="Footer Placeholder 3"/>
          <p:cNvSpPr>
            <a:spLocks noGrp="1"/>
          </p:cNvSpPr>
          <p:nvPr>
            <p:ph type="ftr" sz="quarter" idx="11"/>
          </p:nvPr>
        </p:nvSpPr>
        <p:spPr/>
        <p:txBody>
          <a:bodyPr/>
          <a:lstStyle/>
          <a:p>
            <a:endParaRPr lang="LID4096"/>
          </a:p>
        </p:txBody>
      </p:sp>
      <p:sp>
        <p:nvSpPr>
          <p:cNvPr id="5" name="Slide Number Placeholder 4"/>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231905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4BD05-B17B-4094-87CC-7F8425C00083}" type="datetime1">
              <a:rPr lang="LID4096" smtClean="0"/>
              <a:t>09/13/2025</a:t>
            </a:fld>
            <a:endParaRPr lang="LID4096"/>
          </a:p>
        </p:txBody>
      </p:sp>
      <p:sp>
        <p:nvSpPr>
          <p:cNvPr id="3" name="Footer Placeholder 2"/>
          <p:cNvSpPr>
            <a:spLocks noGrp="1"/>
          </p:cNvSpPr>
          <p:nvPr>
            <p:ph type="ftr" sz="quarter" idx="11"/>
          </p:nvPr>
        </p:nvSpPr>
        <p:spPr/>
        <p:txBody>
          <a:bodyPr/>
          <a:lstStyle/>
          <a:p>
            <a:endParaRPr lang="LID4096"/>
          </a:p>
        </p:txBody>
      </p:sp>
      <p:sp>
        <p:nvSpPr>
          <p:cNvPr id="4" name="Slide Number Placeholder 3"/>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21237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73DC37-B767-4BE5-B161-18DD5F0A442D}" type="datetime1">
              <a:rPr lang="LID4096" smtClean="0"/>
              <a:t>09/13/2025</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81579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
        <p:nvSpPr>
          <p:cNvPr id="5" name="Date Placeholder 4"/>
          <p:cNvSpPr>
            <a:spLocks noGrp="1"/>
          </p:cNvSpPr>
          <p:nvPr>
            <p:ph type="dt" sz="half" idx="10"/>
          </p:nvPr>
        </p:nvSpPr>
        <p:spPr/>
        <p:txBody>
          <a:bodyPr/>
          <a:lstStyle/>
          <a:p>
            <a:fld id="{60F0B680-CD22-438A-813E-90B26DBD96CF}" type="datetime1">
              <a:rPr lang="LID4096" smtClean="0"/>
              <a:t>09/13/2025</a:t>
            </a:fld>
            <a:endParaRPr lang="LID4096"/>
          </a:p>
        </p:txBody>
      </p:sp>
    </p:spTree>
    <p:extLst>
      <p:ext uri="{BB962C8B-B14F-4D97-AF65-F5344CB8AC3E}">
        <p14:creationId xmlns:p14="http://schemas.microsoft.com/office/powerpoint/2010/main" val="1763934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51AD1EE-ADBF-4689-B862-4B60D3FEEBBC}" type="datetime1">
              <a:rPr lang="LID4096" smtClean="0"/>
              <a:t>09/13/2025</a:t>
            </a:fld>
            <a:endParaRPr lang="LID4096"/>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ID4096"/>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0D0C9AF-4D20-49D8-81AA-701CE21054A6}" type="slidenum">
              <a:rPr lang="LID4096" smtClean="0"/>
              <a:t>‹#›</a:t>
            </a:fld>
            <a:endParaRPr lang="LID4096"/>
          </a:p>
        </p:txBody>
      </p:sp>
    </p:spTree>
    <p:extLst>
      <p:ext uri="{BB962C8B-B14F-4D97-AF65-F5344CB8AC3E}">
        <p14:creationId xmlns:p14="http://schemas.microsoft.com/office/powerpoint/2010/main" val="2032390510"/>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5" name="Rectangle 1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5" name="Isosceles Triangle 2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9" name="Isosceles Triangle 2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31" name="Freeform: Shape 3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002A01C-5037-4788-21F4-2AE17BD135C6}"/>
              </a:ext>
            </a:extLst>
          </p:cNvPr>
          <p:cNvSpPr>
            <a:spLocks noGrp="1"/>
          </p:cNvSpPr>
          <p:nvPr>
            <p:ph type="title"/>
          </p:nvPr>
        </p:nvSpPr>
        <p:spPr>
          <a:xfrm>
            <a:off x="6330513" y="64008"/>
            <a:ext cx="5883054" cy="2412670"/>
          </a:xfrm>
        </p:spPr>
        <p:txBody>
          <a:bodyPr anchor="ctr">
            <a:normAutofit fontScale="90000"/>
          </a:bodyPr>
          <a:lstStyle/>
          <a:p>
            <a:r>
              <a:rPr lang="en-KE" sz="2200" b="1" dirty="0">
                <a:solidFill>
                  <a:schemeClr val="tx1"/>
                </a:solidFill>
              </a:rPr>
              <a:t>Assessment of Infection Prevention and Control Practices at Mother Amadea Mission Hospital Annex, Mikindani Estate, Mombasa </a:t>
            </a:r>
            <a:r>
              <a:rPr lang="en-US" sz="2200" b="1" dirty="0">
                <a:solidFill>
                  <a:schemeClr val="tx1"/>
                </a:solidFill>
              </a:rPr>
              <a:t>Kenya</a:t>
            </a:r>
            <a:br>
              <a:rPr lang="en-KE" b="1" dirty="0"/>
            </a:br>
            <a:br>
              <a:rPr lang="en-US" sz="3600" b="1" dirty="0">
                <a:solidFill>
                  <a:schemeClr val="tx1"/>
                </a:solidFill>
              </a:rPr>
            </a:br>
            <a:endParaRPr lang="LID4096" dirty="0">
              <a:solidFill>
                <a:schemeClr val="tx1"/>
              </a:solidFill>
            </a:endParaRPr>
          </a:p>
        </p:txBody>
      </p:sp>
      <p:pic>
        <p:nvPicPr>
          <p:cNvPr id="8" name="Picture 7" descr="A blue circle with a hand and a drop of water on it&#10;&#10;Description automatically generated">
            <a:extLst>
              <a:ext uri="{FF2B5EF4-FFF2-40B4-BE49-F238E27FC236}">
                <a16:creationId xmlns:a16="http://schemas.microsoft.com/office/drawing/2014/main" id="{EB773337-D6EB-7AA9-3161-005293C1C93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757251" y="1491546"/>
            <a:ext cx="3856774" cy="3866440"/>
          </a:xfrm>
          <a:prstGeom prst="rect">
            <a:avLst/>
          </a:prstGeom>
        </p:spPr>
      </p:pic>
      <p:sp>
        <p:nvSpPr>
          <p:cNvPr id="3" name="Content Placeholder 2">
            <a:extLst>
              <a:ext uri="{FF2B5EF4-FFF2-40B4-BE49-F238E27FC236}">
                <a16:creationId xmlns:a16="http://schemas.microsoft.com/office/drawing/2014/main" id="{FC3E19D2-11B7-8886-50FE-91F2A3A572EA}"/>
              </a:ext>
            </a:extLst>
          </p:cNvPr>
          <p:cNvSpPr>
            <a:spLocks noGrp="1"/>
          </p:cNvSpPr>
          <p:nvPr>
            <p:ph idx="1"/>
          </p:nvPr>
        </p:nvSpPr>
        <p:spPr>
          <a:xfrm>
            <a:off x="6581337" y="2137261"/>
            <a:ext cx="5525319" cy="2771598"/>
          </a:xfrm>
        </p:spPr>
        <p:txBody>
          <a:bodyPr anchor="t">
            <a:noAutofit/>
          </a:bodyPr>
          <a:lstStyle/>
          <a:p>
            <a:r>
              <a:rPr lang="en-KE" sz="2400" b="1" dirty="0">
                <a:latin typeface="Times New Roman" panose="02020603050405020304" pitchFamily="18" charset="0"/>
                <a:cs typeface="Times New Roman" panose="02020603050405020304" pitchFamily="18" charset="0"/>
              </a:rPr>
              <a:t>Achiando William Anyiko</a:t>
            </a:r>
            <a:r>
              <a:rPr lang="en-ZA" sz="2400" dirty="0">
                <a:latin typeface="Times New Roman" panose="02020603050405020304" pitchFamily="18" charset="0"/>
                <a:cs typeface="Times New Roman" panose="02020603050405020304" pitchFamily="18" charset="0"/>
              </a:rPr>
              <a:t>, </a:t>
            </a:r>
            <a:r>
              <a:rPr lang="en-ZA" sz="2400" b="1" dirty="0">
                <a:latin typeface="Times New Roman" panose="02020603050405020304" pitchFamily="18" charset="0"/>
                <a:cs typeface="Times New Roman" panose="02020603050405020304" pitchFamily="18" charset="0"/>
              </a:rPr>
              <a:t>Registered Clinical Officer</a:t>
            </a:r>
          </a:p>
          <a:p>
            <a:r>
              <a:rPr lang="en-KE" sz="2800" i="1" dirty="0">
                <a:latin typeface="Times New Roman" panose="02020603050405020304" pitchFamily="18" charset="0"/>
                <a:cs typeface="Times New Roman" panose="02020603050405020304" pitchFamily="18" charset="0"/>
              </a:rPr>
              <a:t>Mother Amadea Mission Hospital Annex</a:t>
            </a:r>
            <a:endParaRPr lang="LID4096" sz="2800" dirty="0">
              <a:solidFill>
                <a:srgbClr val="005B84"/>
              </a:solidFill>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C3B2FBD-0A7F-F098-F07E-2484F2589F53}"/>
              </a:ext>
            </a:extLst>
          </p:cNvPr>
          <p:cNvSpPr>
            <a:spLocks noGrp="1"/>
          </p:cNvSpPr>
          <p:nvPr>
            <p:ph type="sldNum" sz="quarter" idx="12"/>
          </p:nvPr>
        </p:nvSpPr>
        <p:spPr>
          <a:xfrm>
            <a:off x="9662553" y="6041362"/>
            <a:ext cx="566186" cy="365125"/>
          </a:xfrm>
        </p:spPr>
        <p:txBody>
          <a:bodyPr>
            <a:normAutofit/>
          </a:bodyPr>
          <a:lstStyle/>
          <a:p>
            <a:pPr>
              <a:spcAft>
                <a:spcPts val="600"/>
              </a:spcAft>
            </a:pPr>
            <a:fld id="{E0D0C9AF-4D20-49D8-81AA-701CE21054A6}" type="slidenum">
              <a:rPr lang="LID4096">
                <a:solidFill>
                  <a:srgbClr val="5FCBEF"/>
                </a:solidFill>
              </a:rPr>
              <a:pPr>
                <a:spcAft>
                  <a:spcPts val="600"/>
                </a:spcAft>
              </a:pPr>
              <a:t>1</a:t>
            </a:fld>
            <a:endParaRPr lang="LID4096" dirty="0">
              <a:solidFill>
                <a:srgbClr val="5FCBEF"/>
              </a:solidFill>
            </a:endParaRPr>
          </a:p>
        </p:txBody>
      </p:sp>
      <p:sp>
        <p:nvSpPr>
          <p:cNvPr id="6" name="Footer Placeholder 3">
            <a:extLst>
              <a:ext uri="{FF2B5EF4-FFF2-40B4-BE49-F238E27FC236}">
                <a16:creationId xmlns:a16="http://schemas.microsoft.com/office/drawing/2014/main" id="{81AEC80A-7A40-D80C-3C7A-5A65C644BBB2}"/>
              </a:ext>
            </a:extLst>
          </p:cNvPr>
          <p:cNvSpPr>
            <a:spLocks noGrp="1" noRot="1" noMove="1" noResize="1" noEditPoints="1" noAdjustHandles="1" noChangeArrowheads="1" noChangeShapeType="1"/>
          </p:cNvSpPr>
          <p:nvPr>
            <p:ph type="ftr" sz="quarter" idx="11"/>
          </p:nvPr>
        </p:nvSpPr>
        <p:spPr>
          <a:xfrm>
            <a:off x="1979193" y="5881688"/>
            <a:ext cx="8702640" cy="365125"/>
          </a:xfrm>
        </p:spPr>
        <p:txBody>
          <a:bodyPr/>
          <a:lstStyle/>
          <a:p>
            <a:r>
              <a:rPr lang="en-US" sz="1400" i="1" dirty="0">
                <a:solidFill>
                  <a:srgbClr val="005B84"/>
                </a:solidFill>
              </a:rPr>
              <a:t>Integrating One Health Approach and Antimicrobial Resistance in Infection Prevention and Control for Universal Health Coverage</a:t>
            </a:r>
            <a:endParaRPr lang="LID4096" sz="2800" dirty="0">
              <a:solidFill>
                <a:srgbClr val="005B84"/>
              </a:solidFill>
            </a:endParaRPr>
          </a:p>
        </p:txBody>
      </p:sp>
      <p:sp>
        <p:nvSpPr>
          <p:cNvPr id="4" name="Subtitle 2">
            <a:extLst>
              <a:ext uri="{FF2B5EF4-FFF2-40B4-BE49-F238E27FC236}">
                <a16:creationId xmlns:a16="http://schemas.microsoft.com/office/drawing/2014/main" id="{F03E9B44-688C-2128-90AF-05A21FDE575F}"/>
              </a:ext>
            </a:extLst>
          </p:cNvPr>
          <p:cNvSpPr txBox="1">
            <a:spLocks/>
          </p:cNvSpPr>
          <p:nvPr/>
        </p:nvSpPr>
        <p:spPr>
          <a:xfrm>
            <a:off x="4882967" y="2520623"/>
            <a:ext cx="1957132" cy="84408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80000"/>
              </a:lnSpc>
              <a:spcBef>
                <a:spcPct val="0"/>
              </a:spcBef>
              <a:buFont typeface="Wingdings" panose="05000000000000000000" pitchFamily="2" charset="2"/>
              <a:buNone/>
            </a:pPr>
            <a:r>
              <a:rPr lang="en-US" altLang="en-US" sz="2400" dirty="0">
                <a:solidFill>
                  <a:srgbClr val="FF0000"/>
                </a:solidFill>
              </a:rPr>
              <a:t>Head Shot</a:t>
            </a:r>
            <a:endParaRPr lang="en-ZA" dirty="0">
              <a:solidFill>
                <a:srgbClr val="FF0000"/>
              </a:solidFill>
              <a:latin typeface="Arial" panose="020B0604020202020204" pitchFamily="34" charset="0"/>
              <a:cs typeface="Arial" panose="020B0604020202020204" pitchFamily="34" charset="0"/>
            </a:endParaRPr>
          </a:p>
        </p:txBody>
      </p:sp>
      <p:sp>
        <p:nvSpPr>
          <p:cNvPr id="10" name="AutoShape 4">
            <a:extLst>
              <a:ext uri="{FF2B5EF4-FFF2-40B4-BE49-F238E27FC236}">
                <a16:creationId xmlns:a16="http://schemas.microsoft.com/office/drawing/2014/main" id="{8410222D-88E3-9145-4194-76C0D8508FEE}"/>
              </a:ext>
            </a:extLst>
          </p:cNvPr>
          <p:cNvSpPr>
            <a:spLocks noChangeAspect="1" noChangeArrowheads="1"/>
          </p:cNvSpPr>
          <p:nvPr/>
        </p:nvSpPr>
        <p:spPr bwMode="auto">
          <a:xfrm>
            <a:off x="5951207" y="336470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KE"/>
          </a:p>
        </p:txBody>
      </p:sp>
      <p:pic>
        <p:nvPicPr>
          <p:cNvPr id="9" name="Camera 8">
            <a:extLst>
              <a:ext uri="{FF2B5EF4-FFF2-40B4-BE49-F238E27FC236}">
                <a16:creationId xmlns:a16="http://schemas.microsoft.com/office/drawing/2014/main" id="{637255D0-F9C3-D4F7-A997-2989F6920D10}"/>
              </a:ext>
            </a:extLst>
          </p:cNvPr>
          <p:cNvPicPr>
            <a:picLocks noChangeAspect="1"/>
            <a:extLst>
              <a:ext uri="{51228E76-BA90-4043-B771-695A4F85340A}">
                <alf:liveFeedProps xmlns:alf="http://schemas.microsoft.com/office/drawing/2021/livefeed"/>
              </a:ext>
            </a:extLst>
          </p:cNvPicPr>
          <p:nvPr/>
        </p:nvPicPr>
        <p:blipFill>
          <a:blip r:embed="rId3">
            <a:extLst>
              <a:ext uri="{96DAC541-7B7A-43D3-8B79-37D633B846F1}">
                <asvg:svgBlip xmlns:asvg="http://schemas.microsoft.com/office/drawing/2016/SVG/main" r:embed="rId4"/>
              </a:ext>
            </a:extLst>
          </a:blip>
          <a:stretch>
            <a:fillRect/>
          </a:stretch>
        </p:blipFill>
        <p:spPr>
          <a:xfrm>
            <a:off x="4889063" y="1733639"/>
            <a:ext cx="2057400" cy="2057400"/>
          </a:xfrm>
          <a:prstGeom prst="ellipse">
            <a:avLst/>
          </a:prstGeom>
        </p:spPr>
      </p:pic>
      <p:pic>
        <p:nvPicPr>
          <p:cNvPr id="12" name="Picture 11" descr="A person in a blue shirt&#10;&#10;AI-generated content may be incorrect.">
            <a:extLst>
              <a:ext uri="{FF2B5EF4-FFF2-40B4-BE49-F238E27FC236}">
                <a16:creationId xmlns:a16="http://schemas.microsoft.com/office/drawing/2014/main" id="{4FA77EE7-5C63-DFB1-E2D0-A69FA61FD98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54134" y="1860287"/>
            <a:ext cx="1458098" cy="1871368"/>
          </a:xfrm>
          <a:prstGeom prst="rect">
            <a:avLst/>
          </a:prstGeom>
        </p:spPr>
      </p:pic>
    </p:spTree>
    <p:extLst>
      <p:ext uri="{BB962C8B-B14F-4D97-AF65-F5344CB8AC3E}">
        <p14:creationId xmlns:p14="http://schemas.microsoft.com/office/powerpoint/2010/main" val="989528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39F10-F09A-C353-4DD4-4A2A654DECB8}"/>
              </a:ext>
            </a:extLst>
          </p:cNvPr>
          <p:cNvSpPr>
            <a:spLocks noGrp="1"/>
          </p:cNvSpPr>
          <p:nvPr>
            <p:ph type="title"/>
          </p:nvPr>
        </p:nvSpPr>
        <p:spPr/>
        <p:txBody>
          <a:bodyPr/>
          <a:lstStyle/>
          <a:p>
            <a:pPr algn="ctr"/>
            <a:r>
              <a:rPr lang="en-US" dirty="0"/>
              <a:t>Acknowledgement</a:t>
            </a:r>
            <a:endParaRPr lang="en-KE" dirty="0"/>
          </a:p>
        </p:txBody>
      </p:sp>
      <p:sp>
        <p:nvSpPr>
          <p:cNvPr id="3" name="Content Placeholder 2">
            <a:extLst>
              <a:ext uri="{FF2B5EF4-FFF2-40B4-BE49-F238E27FC236}">
                <a16:creationId xmlns:a16="http://schemas.microsoft.com/office/drawing/2014/main" id="{5AA49CC0-25F7-45C9-EFA1-D4D6DBCDC0C3}"/>
              </a:ext>
            </a:extLst>
          </p:cNvPr>
          <p:cNvSpPr>
            <a:spLocks noGrp="1"/>
          </p:cNvSpPr>
          <p:nvPr>
            <p:ph idx="1"/>
          </p:nvPr>
        </p:nvSpPr>
        <p:spPr/>
        <p:txBody>
          <a:bodyPr/>
          <a:lstStyle/>
          <a:p>
            <a:pPr marL="0" indent="0">
              <a:buNone/>
            </a:pPr>
            <a:r>
              <a:rPr lang="en-US" dirty="0"/>
              <a:t>Mother Amadea Mission Hospital, Sr Veronica Wanjiru – Administrator, Dr </a:t>
            </a:r>
            <a:r>
              <a:rPr lang="en-US" dirty="0" err="1"/>
              <a:t>Ocholi</a:t>
            </a:r>
            <a:r>
              <a:rPr lang="en-US" dirty="0"/>
              <a:t> Don – Medical superintendent, Henry </a:t>
            </a:r>
            <a:r>
              <a:rPr lang="en-US" dirty="0" err="1"/>
              <a:t>Ngeny</a:t>
            </a:r>
            <a:r>
              <a:rPr lang="en-US" dirty="0"/>
              <a:t> – </a:t>
            </a:r>
            <a:r>
              <a:rPr lang="en-US" dirty="0" err="1"/>
              <a:t>Ict</a:t>
            </a:r>
            <a:r>
              <a:rPr lang="en-US" dirty="0"/>
              <a:t>, Kevin Mugo and Okoth Bernard-MAMHA</a:t>
            </a:r>
            <a:endParaRPr lang="en-KE" dirty="0"/>
          </a:p>
        </p:txBody>
      </p:sp>
      <p:sp>
        <p:nvSpPr>
          <p:cNvPr id="5" name="Slide Number Placeholder 4">
            <a:extLst>
              <a:ext uri="{FF2B5EF4-FFF2-40B4-BE49-F238E27FC236}">
                <a16:creationId xmlns:a16="http://schemas.microsoft.com/office/drawing/2014/main" id="{FDC4A060-6B2F-3325-8179-A67EE7832ECD}"/>
              </a:ext>
            </a:extLst>
          </p:cNvPr>
          <p:cNvSpPr>
            <a:spLocks noGrp="1"/>
          </p:cNvSpPr>
          <p:nvPr>
            <p:ph type="sldNum" sz="quarter" idx="12"/>
          </p:nvPr>
        </p:nvSpPr>
        <p:spPr/>
        <p:txBody>
          <a:bodyPr/>
          <a:lstStyle/>
          <a:p>
            <a:fld id="{E0D0C9AF-4D20-49D8-81AA-701CE21054A6}" type="slidenum">
              <a:rPr lang="LID4096" smtClean="0"/>
              <a:t>10</a:t>
            </a:fld>
            <a:endParaRPr lang="LID4096"/>
          </a:p>
        </p:txBody>
      </p:sp>
    </p:spTree>
    <p:extLst>
      <p:ext uri="{BB962C8B-B14F-4D97-AF65-F5344CB8AC3E}">
        <p14:creationId xmlns:p14="http://schemas.microsoft.com/office/powerpoint/2010/main" val="2621062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140F2-01E6-F179-1C9B-AAB99B1204F7}"/>
              </a:ext>
            </a:extLst>
          </p:cNvPr>
          <p:cNvSpPr>
            <a:spLocks noGrp="1"/>
          </p:cNvSpPr>
          <p:nvPr>
            <p:ph type="title"/>
          </p:nvPr>
        </p:nvSpPr>
        <p:spPr>
          <a:xfrm>
            <a:off x="864147" y="3305083"/>
            <a:ext cx="8596668" cy="1320800"/>
          </a:xfrm>
        </p:spPr>
        <p:txBody>
          <a:bodyPr>
            <a:normAutofit/>
          </a:bodyPr>
          <a:lstStyle/>
          <a:p>
            <a:pPr algn="ctr"/>
            <a:r>
              <a:rPr lang="en-US" sz="4800" dirty="0">
                <a:solidFill>
                  <a:srgbClr val="005B84"/>
                </a:solidFill>
              </a:rPr>
              <a:t>Thank You</a:t>
            </a:r>
            <a:endParaRPr lang="LID4096" sz="4800" dirty="0">
              <a:solidFill>
                <a:srgbClr val="005B84"/>
              </a:solidFill>
            </a:endParaRPr>
          </a:p>
        </p:txBody>
      </p:sp>
      <p:sp>
        <p:nvSpPr>
          <p:cNvPr id="5" name="Slide Number Placeholder 4">
            <a:extLst>
              <a:ext uri="{FF2B5EF4-FFF2-40B4-BE49-F238E27FC236}">
                <a16:creationId xmlns:a16="http://schemas.microsoft.com/office/drawing/2014/main" id="{962CB00E-1B53-FB26-895A-8FCB1D253C3E}"/>
              </a:ext>
            </a:extLst>
          </p:cNvPr>
          <p:cNvSpPr>
            <a:spLocks noGrp="1"/>
          </p:cNvSpPr>
          <p:nvPr>
            <p:ph type="sldNum" sz="quarter" idx="12"/>
          </p:nvPr>
        </p:nvSpPr>
        <p:spPr/>
        <p:txBody>
          <a:bodyPr/>
          <a:lstStyle/>
          <a:p>
            <a:fld id="{E0D0C9AF-4D20-49D8-81AA-701CE21054A6}" type="slidenum">
              <a:rPr lang="LID4096" smtClean="0"/>
              <a:t>11</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C7CACC85-C470-D9B9-7F85-803707E0A898}"/>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78199" y="116835"/>
            <a:ext cx="2397853" cy="2402545"/>
          </a:xfrm>
          <a:prstGeom prst="rect">
            <a:avLst/>
          </a:prstGeom>
        </p:spPr>
      </p:pic>
      <p:sp>
        <p:nvSpPr>
          <p:cNvPr id="7" name="Footer Placeholder 6">
            <a:extLst>
              <a:ext uri="{FF2B5EF4-FFF2-40B4-BE49-F238E27FC236}">
                <a16:creationId xmlns:a16="http://schemas.microsoft.com/office/drawing/2014/main" id="{E23AFD06-ED51-85B8-9F30-D22AF0823852}"/>
              </a:ext>
            </a:extLst>
          </p:cNvPr>
          <p:cNvSpPr>
            <a:spLocks noGrp="1" noRot="1" noMove="1" noResize="1" noEditPoints="1" noAdjustHandles="1" noChangeArrowheads="1" noChangeShapeType="1"/>
          </p:cNvSpPr>
          <p:nvPr>
            <p:ph type="ftr" sz="quarter" idx="11"/>
          </p:nvPr>
        </p:nvSpPr>
        <p:spPr/>
        <p:txBody>
          <a:bodyPr/>
          <a:lstStyle/>
          <a:p>
            <a:r>
              <a:rPr lang="en-US" sz="1600" dirty="0">
                <a:solidFill>
                  <a:srgbClr val="005B84"/>
                </a:solidFill>
              </a:rPr>
              <a:t>IPNET-K Conference 2025</a:t>
            </a:r>
            <a:endParaRPr lang="LID4096" sz="1600" dirty="0">
              <a:solidFill>
                <a:srgbClr val="005B84"/>
              </a:solidFill>
            </a:endParaRPr>
          </a:p>
        </p:txBody>
      </p:sp>
    </p:spTree>
    <p:extLst>
      <p:ext uri="{BB962C8B-B14F-4D97-AF65-F5344CB8AC3E}">
        <p14:creationId xmlns:p14="http://schemas.microsoft.com/office/powerpoint/2010/main" val="240416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5CC05-07FC-61FC-22C8-9D6375F67BFF}"/>
              </a:ext>
            </a:extLst>
          </p:cNvPr>
          <p:cNvSpPr>
            <a:spLocks noGrp="1"/>
          </p:cNvSpPr>
          <p:nvPr>
            <p:ph type="title"/>
          </p:nvPr>
        </p:nvSpPr>
        <p:spPr>
          <a:xfrm>
            <a:off x="677334" y="100584"/>
            <a:ext cx="8596668" cy="1298448"/>
          </a:xfrm>
        </p:spPr>
        <p:txBody>
          <a:bodyPr>
            <a:normAutofit/>
          </a:bodyPr>
          <a:lstStyle/>
          <a:p>
            <a:pPr algn="ctr"/>
            <a:r>
              <a:rPr lang="en-KE" sz="7200" b="1" dirty="0">
                <a:solidFill>
                  <a:schemeClr val="accent1">
                    <a:lumMod val="75000"/>
                  </a:schemeClr>
                </a:solidFill>
              </a:rPr>
              <a:t>Background</a:t>
            </a:r>
            <a:endParaRPr lang="LID4096" sz="7200" dirty="0">
              <a:solidFill>
                <a:schemeClr val="accent1">
                  <a:lumMod val="75000"/>
                </a:schemeClr>
              </a:solidFill>
            </a:endParaRPr>
          </a:p>
        </p:txBody>
      </p:sp>
      <p:sp>
        <p:nvSpPr>
          <p:cNvPr id="3" name="Content Placeholder 2">
            <a:extLst>
              <a:ext uri="{FF2B5EF4-FFF2-40B4-BE49-F238E27FC236}">
                <a16:creationId xmlns:a16="http://schemas.microsoft.com/office/drawing/2014/main" id="{CA57B07C-A86F-A7C1-BA61-34DDA5CE7900}"/>
              </a:ext>
            </a:extLst>
          </p:cNvPr>
          <p:cNvSpPr>
            <a:spLocks noGrp="1"/>
          </p:cNvSpPr>
          <p:nvPr>
            <p:ph idx="1"/>
          </p:nvPr>
        </p:nvSpPr>
        <p:spPr>
          <a:xfrm>
            <a:off x="677334" y="1399033"/>
            <a:ext cx="8596668" cy="3968495"/>
          </a:xfrm>
        </p:spPr>
        <p:txBody>
          <a:bodyPr>
            <a:normAutofit/>
          </a:bodyPr>
          <a:lstStyle/>
          <a:p>
            <a:pPr marL="0" indent="0">
              <a:buNone/>
            </a:pPr>
            <a:r>
              <a:rPr lang="en-KE" sz="4000" dirty="0"/>
              <a:t>Mother Amadea Mission Hospital Annex is a branch of Mother Amadea Hospital, its a Level 3 hospital offering outpatient services</a:t>
            </a:r>
            <a:endParaRPr lang="LID4096" sz="4000" dirty="0"/>
          </a:p>
        </p:txBody>
      </p:sp>
      <p:sp>
        <p:nvSpPr>
          <p:cNvPr id="4" name="Footer Placeholder 3">
            <a:extLst>
              <a:ext uri="{FF2B5EF4-FFF2-40B4-BE49-F238E27FC236}">
                <a16:creationId xmlns:a16="http://schemas.microsoft.com/office/drawing/2014/main" id="{4F4156DD-B912-EEE7-ACC5-95D1B981DE1A}"/>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sz="1400" i="1" dirty="0">
                <a:solidFill>
                  <a:srgbClr val="005B84"/>
                </a:solidFill>
              </a:rPr>
              <a:t>Integrating One Health Approach and Antimicrobial Resistance in Infection Prevention and Control for Universal Health Coverage</a:t>
            </a:r>
            <a:endParaRPr lang="LID4096" sz="2800" dirty="0">
              <a:solidFill>
                <a:srgbClr val="005B84"/>
              </a:solidFill>
            </a:endParaRPr>
          </a:p>
        </p:txBody>
      </p:sp>
      <p:sp>
        <p:nvSpPr>
          <p:cNvPr id="5" name="Slide Number Placeholder 4">
            <a:extLst>
              <a:ext uri="{FF2B5EF4-FFF2-40B4-BE49-F238E27FC236}">
                <a16:creationId xmlns:a16="http://schemas.microsoft.com/office/drawing/2014/main" id="{A848E924-4D85-8DF6-37DB-657E99F221D8}"/>
              </a:ext>
            </a:extLst>
          </p:cNvPr>
          <p:cNvSpPr>
            <a:spLocks noGrp="1"/>
          </p:cNvSpPr>
          <p:nvPr>
            <p:ph type="sldNum" sz="quarter" idx="12"/>
          </p:nvPr>
        </p:nvSpPr>
        <p:spPr>
          <a:xfrm>
            <a:off x="8590663" y="6088988"/>
            <a:ext cx="683339" cy="365125"/>
          </a:xfrm>
        </p:spPr>
        <p:txBody>
          <a:bodyPr/>
          <a:lstStyle/>
          <a:p>
            <a:fld id="{E0D0C9AF-4D20-49D8-81AA-701CE21054A6}" type="slidenum">
              <a:rPr lang="LID4096" smtClean="0"/>
              <a:t>2</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A32FB3A7-7FF0-E0BC-CC36-9AFF95D14443}"/>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248549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5CC05-07FC-61FC-22C8-9D6375F67BFF}"/>
              </a:ext>
            </a:extLst>
          </p:cNvPr>
          <p:cNvSpPr>
            <a:spLocks noGrp="1"/>
          </p:cNvSpPr>
          <p:nvPr>
            <p:ph type="title"/>
          </p:nvPr>
        </p:nvSpPr>
        <p:spPr/>
        <p:txBody>
          <a:bodyPr/>
          <a:lstStyle/>
          <a:p>
            <a:r>
              <a:rPr lang="en-KE" b="1" dirty="0">
                <a:solidFill>
                  <a:schemeClr val="accent1">
                    <a:lumMod val="75000"/>
                  </a:schemeClr>
                </a:solidFill>
              </a:rPr>
              <a:t>Ethical Considerations and Study Approval</a:t>
            </a:r>
            <a:endParaRPr lang="LID4096" dirty="0">
              <a:solidFill>
                <a:schemeClr val="accent1">
                  <a:lumMod val="75000"/>
                </a:schemeClr>
              </a:solidFill>
            </a:endParaRPr>
          </a:p>
        </p:txBody>
      </p:sp>
      <p:sp>
        <p:nvSpPr>
          <p:cNvPr id="3" name="Content Placeholder 2">
            <a:extLst>
              <a:ext uri="{FF2B5EF4-FFF2-40B4-BE49-F238E27FC236}">
                <a16:creationId xmlns:a16="http://schemas.microsoft.com/office/drawing/2014/main" id="{CA57B07C-A86F-A7C1-BA61-34DDA5CE7900}"/>
              </a:ext>
            </a:extLst>
          </p:cNvPr>
          <p:cNvSpPr>
            <a:spLocks noGrp="1"/>
          </p:cNvSpPr>
          <p:nvPr>
            <p:ph idx="1"/>
          </p:nvPr>
        </p:nvSpPr>
        <p:spPr/>
        <p:txBody>
          <a:bodyPr>
            <a:normAutofit/>
          </a:bodyPr>
          <a:lstStyle/>
          <a:p>
            <a:pPr marL="0" indent="0">
              <a:buNone/>
            </a:pPr>
            <a:r>
              <a:rPr lang="en-KE" sz="4000" dirty="0"/>
              <a:t>Study approval was granted by the continuous quality improvement committee. Informed consent was obtained from all participants, ensuring confidentiality and voluntary participation</a:t>
            </a:r>
            <a:endParaRPr lang="LID4096" sz="4000" dirty="0"/>
          </a:p>
        </p:txBody>
      </p:sp>
      <p:sp>
        <p:nvSpPr>
          <p:cNvPr id="5" name="Slide Number Placeholder 4">
            <a:extLst>
              <a:ext uri="{FF2B5EF4-FFF2-40B4-BE49-F238E27FC236}">
                <a16:creationId xmlns:a16="http://schemas.microsoft.com/office/drawing/2014/main" id="{A848E924-4D85-8DF6-37DB-657E99F221D8}"/>
              </a:ext>
            </a:extLst>
          </p:cNvPr>
          <p:cNvSpPr>
            <a:spLocks noGrp="1"/>
          </p:cNvSpPr>
          <p:nvPr>
            <p:ph type="sldNum" sz="quarter" idx="12"/>
          </p:nvPr>
        </p:nvSpPr>
        <p:spPr/>
        <p:txBody>
          <a:bodyPr/>
          <a:lstStyle/>
          <a:p>
            <a:fld id="{E0D0C9AF-4D20-49D8-81AA-701CE21054A6}" type="slidenum">
              <a:rPr lang="LID4096" smtClean="0"/>
              <a:t>3</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A32FB3A7-7FF0-E0BC-CC36-9AFF95D14443}"/>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
        <p:nvSpPr>
          <p:cNvPr id="8" name="Footer Placeholder 3">
            <a:extLst>
              <a:ext uri="{FF2B5EF4-FFF2-40B4-BE49-F238E27FC236}">
                <a16:creationId xmlns:a16="http://schemas.microsoft.com/office/drawing/2014/main" id="{94D0B3E2-43B5-6C9C-31B3-8E09676CDCA4}"/>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spTree>
    <p:extLst>
      <p:ext uri="{BB962C8B-B14F-4D97-AF65-F5344CB8AC3E}">
        <p14:creationId xmlns:p14="http://schemas.microsoft.com/office/powerpoint/2010/main" val="379274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2C87B-53FA-FCA0-6BBF-465AC498B287}"/>
              </a:ext>
            </a:extLst>
          </p:cNvPr>
          <p:cNvSpPr>
            <a:spLocks noGrp="1"/>
          </p:cNvSpPr>
          <p:nvPr>
            <p:ph type="title"/>
          </p:nvPr>
        </p:nvSpPr>
        <p:spPr>
          <a:xfrm>
            <a:off x="677334" y="609600"/>
            <a:ext cx="8596668" cy="734568"/>
          </a:xfrm>
        </p:spPr>
        <p:txBody>
          <a:bodyPr/>
          <a:lstStyle/>
          <a:p>
            <a:pPr algn="ctr"/>
            <a:r>
              <a:rPr lang="en-KE" b="1" dirty="0"/>
              <a:t>Introduction: </a:t>
            </a:r>
            <a:endParaRPr lang="en-KE" dirty="0"/>
          </a:p>
        </p:txBody>
      </p:sp>
      <p:sp>
        <p:nvSpPr>
          <p:cNvPr id="3" name="Content Placeholder 2">
            <a:extLst>
              <a:ext uri="{FF2B5EF4-FFF2-40B4-BE49-F238E27FC236}">
                <a16:creationId xmlns:a16="http://schemas.microsoft.com/office/drawing/2014/main" id="{9CE3B5DC-BF3E-4671-923A-2A202FE6F991}"/>
              </a:ext>
            </a:extLst>
          </p:cNvPr>
          <p:cNvSpPr>
            <a:spLocks noGrp="1"/>
          </p:cNvSpPr>
          <p:nvPr>
            <p:ph idx="1"/>
          </p:nvPr>
        </p:nvSpPr>
        <p:spPr>
          <a:xfrm>
            <a:off x="677334" y="1344169"/>
            <a:ext cx="9033594" cy="4697194"/>
          </a:xfrm>
        </p:spPr>
        <p:txBody>
          <a:bodyPr>
            <a:noAutofit/>
          </a:bodyPr>
          <a:lstStyle/>
          <a:p>
            <a:pPr marL="0" indent="0">
              <a:buNone/>
            </a:pPr>
            <a:r>
              <a:rPr lang="en-KE" sz="3600" dirty="0"/>
              <a:t>Infection Prevention and Control (IPC) is crucial for ensuring patient safety and minimizing healthcare-associated infections. This study aims to assess IPC practices at Mother Amadea Mission Hospital Annex from February to June 2025.</a:t>
            </a:r>
          </a:p>
        </p:txBody>
      </p:sp>
      <p:sp>
        <p:nvSpPr>
          <p:cNvPr id="5" name="Slide Number Placeholder 4">
            <a:extLst>
              <a:ext uri="{FF2B5EF4-FFF2-40B4-BE49-F238E27FC236}">
                <a16:creationId xmlns:a16="http://schemas.microsoft.com/office/drawing/2014/main" id="{77393AAE-3CA8-F038-2957-F3441942BF3B}"/>
              </a:ext>
            </a:extLst>
          </p:cNvPr>
          <p:cNvSpPr>
            <a:spLocks noGrp="1"/>
          </p:cNvSpPr>
          <p:nvPr>
            <p:ph type="sldNum" sz="quarter" idx="12"/>
          </p:nvPr>
        </p:nvSpPr>
        <p:spPr/>
        <p:txBody>
          <a:bodyPr/>
          <a:lstStyle/>
          <a:p>
            <a:fld id="{E0D0C9AF-4D20-49D8-81AA-701CE21054A6}" type="slidenum">
              <a:rPr lang="LID4096" smtClean="0"/>
              <a:t>4</a:t>
            </a:fld>
            <a:endParaRPr lang="LID4096"/>
          </a:p>
        </p:txBody>
      </p:sp>
      <p:sp>
        <p:nvSpPr>
          <p:cNvPr id="6" name="Footer Placeholder 3">
            <a:extLst>
              <a:ext uri="{FF2B5EF4-FFF2-40B4-BE49-F238E27FC236}">
                <a16:creationId xmlns:a16="http://schemas.microsoft.com/office/drawing/2014/main" id="{2B98A5F9-FAE3-AD12-7871-575362AF2E80}"/>
              </a:ext>
            </a:extLst>
          </p:cNvPr>
          <p:cNvSpPr>
            <a:spLocks noGrp="1"/>
          </p:cNvSpPr>
          <p:nvPr>
            <p:ph type="ftr" sz="quarter" idx="11"/>
          </p:nvPr>
        </p:nvSpPr>
        <p:spPr>
          <a:xfrm>
            <a:off x="677863" y="6042025"/>
            <a:ext cx="6297612"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spTree>
    <p:extLst>
      <p:ext uri="{BB962C8B-B14F-4D97-AF65-F5344CB8AC3E}">
        <p14:creationId xmlns:p14="http://schemas.microsoft.com/office/powerpoint/2010/main" val="1629255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F87D9-9912-3D7F-7DDC-C1AAE787EDFE}"/>
              </a:ext>
            </a:extLst>
          </p:cNvPr>
          <p:cNvSpPr>
            <a:spLocks noGrp="1"/>
          </p:cNvSpPr>
          <p:nvPr>
            <p:ph type="title"/>
          </p:nvPr>
        </p:nvSpPr>
        <p:spPr>
          <a:xfrm>
            <a:off x="677334" y="609600"/>
            <a:ext cx="8596668" cy="725424"/>
          </a:xfrm>
        </p:spPr>
        <p:txBody>
          <a:bodyPr/>
          <a:lstStyle/>
          <a:p>
            <a:pPr algn="ctr"/>
            <a:r>
              <a:rPr lang="en-KE" b="1" dirty="0"/>
              <a:t>Methodology</a:t>
            </a:r>
            <a:endParaRPr lang="en-KE" dirty="0"/>
          </a:p>
        </p:txBody>
      </p:sp>
      <p:sp>
        <p:nvSpPr>
          <p:cNvPr id="3" name="Content Placeholder 2">
            <a:extLst>
              <a:ext uri="{FF2B5EF4-FFF2-40B4-BE49-F238E27FC236}">
                <a16:creationId xmlns:a16="http://schemas.microsoft.com/office/drawing/2014/main" id="{B079C76B-ED3E-3520-3E09-5D08C9151D0B}"/>
              </a:ext>
            </a:extLst>
          </p:cNvPr>
          <p:cNvSpPr>
            <a:spLocks noGrp="1"/>
          </p:cNvSpPr>
          <p:nvPr>
            <p:ph idx="1"/>
          </p:nvPr>
        </p:nvSpPr>
        <p:spPr>
          <a:xfrm>
            <a:off x="677334" y="1267326"/>
            <a:ext cx="9289626" cy="4981073"/>
          </a:xfrm>
        </p:spPr>
        <p:txBody>
          <a:bodyPr>
            <a:noAutofit/>
          </a:bodyPr>
          <a:lstStyle/>
          <a:p>
            <a:pPr marL="0" indent="0">
              <a:buNone/>
            </a:pPr>
            <a:r>
              <a:rPr lang="en-KE" sz="3600" dirty="0"/>
              <a:t>A mixed-methods approach was employed, integrating quantitative surveys and qualitative interviews. Structured questionnaires were distributed among healthcare workers, patients, and administrative staff to evaluate their knowledge, attitudes, and practices regarding IPC. Semi-structured interviews provided insights </a:t>
            </a:r>
          </a:p>
        </p:txBody>
      </p:sp>
      <p:sp>
        <p:nvSpPr>
          <p:cNvPr id="6" name="Footer Placeholder 3">
            <a:extLst>
              <a:ext uri="{FF2B5EF4-FFF2-40B4-BE49-F238E27FC236}">
                <a16:creationId xmlns:a16="http://schemas.microsoft.com/office/drawing/2014/main" id="{6D34FEB1-E595-2180-6ABB-0038737BE1C7}"/>
              </a:ext>
            </a:extLst>
          </p:cNvPr>
          <p:cNvSpPr>
            <a:spLocks noGrp="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spTree>
    <p:extLst>
      <p:ext uri="{BB962C8B-B14F-4D97-AF65-F5344CB8AC3E}">
        <p14:creationId xmlns:p14="http://schemas.microsoft.com/office/powerpoint/2010/main" val="735033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7A770F-BAF4-66FA-E8DC-A322B1B52871}"/>
              </a:ext>
            </a:extLst>
          </p:cNvPr>
          <p:cNvSpPr>
            <a:spLocks noGrp="1"/>
          </p:cNvSpPr>
          <p:nvPr>
            <p:ph idx="1"/>
          </p:nvPr>
        </p:nvSpPr>
        <p:spPr>
          <a:xfrm>
            <a:off x="677334" y="1344168"/>
            <a:ext cx="8905578" cy="4114800"/>
          </a:xfrm>
        </p:spPr>
        <p:txBody>
          <a:bodyPr>
            <a:normAutofit/>
          </a:bodyPr>
          <a:lstStyle/>
          <a:p>
            <a:pPr marL="0" indent="0">
              <a:buNone/>
            </a:pPr>
            <a:r>
              <a:rPr lang="en-KE" sz="4000" dirty="0"/>
              <a:t>into barriers and facilitators affecting IPC implementation. Statistical analysis assessed the prevalence of IPC practices, while thematic analysis was used for qualitative data.</a:t>
            </a:r>
          </a:p>
        </p:txBody>
      </p:sp>
      <p:sp>
        <p:nvSpPr>
          <p:cNvPr id="5" name="Slide Number Placeholder 4">
            <a:extLst>
              <a:ext uri="{FF2B5EF4-FFF2-40B4-BE49-F238E27FC236}">
                <a16:creationId xmlns:a16="http://schemas.microsoft.com/office/drawing/2014/main" id="{AB2C48DB-8CAE-AABA-5FCF-3460FCD01E76}"/>
              </a:ext>
            </a:extLst>
          </p:cNvPr>
          <p:cNvSpPr>
            <a:spLocks noGrp="1"/>
          </p:cNvSpPr>
          <p:nvPr>
            <p:ph type="sldNum" sz="quarter" idx="12"/>
          </p:nvPr>
        </p:nvSpPr>
        <p:spPr/>
        <p:txBody>
          <a:bodyPr/>
          <a:lstStyle/>
          <a:p>
            <a:fld id="{E0D0C9AF-4D20-49D8-81AA-701CE21054A6}" type="slidenum">
              <a:rPr lang="LID4096" smtClean="0"/>
              <a:t>6</a:t>
            </a:fld>
            <a:endParaRPr lang="LID4096"/>
          </a:p>
        </p:txBody>
      </p:sp>
      <p:sp>
        <p:nvSpPr>
          <p:cNvPr id="6" name="Footer Placeholder 3">
            <a:extLst>
              <a:ext uri="{FF2B5EF4-FFF2-40B4-BE49-F238E27FC236}">
                <a16:creationId xmlns:a16="http://schemas.microsoft.com/office/drawing/2014/main" id="{BCDD251B-D09F-8A7B-1CD5-88E7811BD22B}"/>
              </a:ext>
            </a:extLst>
          </p:cNvPr>
          <p:cNvSpPr>
            <a:spLocks noGrp="1"/>
          </p:cNvSpPr>
          <p:nvPr>
            <p:ph type="ftr" sz="quarter" idx="11"/>
          </p:nvPr>
        </p:nvSpPr>
        <p:spPr>
          <a:xfrm>
            <a:off x="333205" y="6183287"/>
            <a:ext cx="8702640"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sp>
        <p:nvSpPr>
          <p:cNvPr id="9" name="Title 1">
            <a:extLst>
              <a:ext uri="{FF2B5EF4-FFF2-40B4-BE49-F238E27FC236}">
                <a16:creationId xmlns:a16="http://schemas.microsoft.com/office/drawing/2014/main" id="{7669A984-0BA4-03F3-C081-069693BD80EA}"/>
              </a:ext>
            </a:extLst>
          </p:cNvPr>
          <p:cNvSpPr>
            <a:spLocks noGrp="1"/>
          </p:cNvSpPr>
          <p:nvPr>
            <p:ph type="title"/>
          </p:nvPr>
        </p:nvSpPr>
        <p:spPr>
          <a:xfrm>
            <a:off x="677334" y="609600"/>
            <a:ext cx="8596668" cy="592643"/>
          </a:xfrm>
        </p:spPr>
        <p:txBody>
          <a:bodyPr>
            <a:noAutofit/>
          </a:bodyPr>
          <a:lstStyle/>
          <a:p>
            <a:pPr algn="ctr"/>
            <a:r>
              <a:rPr lang="en-US" b="1" dirty="0"/>
              <a:t>Continuation</a:t>
            </a:r>
            <a:endParaRPr lang="en-KE" dirty="0"/>
          </a:p>
        </p:txBody>
      </p:sp>
    </p:spTree>
    <p:extLst>
      <p:ext uri="{BB962C8B-B14F-4D97-AF65-F5344CB8AC3E}">
        <p14:creationId xmlns:p14="http://schemas.microsoft.com/office/powerpoint/2010/main" val="1228941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A0C13-BE42-9175-DA35-64194C45D2A4}"/>
              </a:ext>
            </a:extLst>
          </p:cNvPr>
          <p:cNvSpPr>
            <a:spLocks noGrp="1"/>
          </p:cNvSpPr>
          <p:nvPr>
            <p:ph type="title"/>
          </p:nvPr>
        </p:nvSpPr>
        <p:spPr>
          <a:xfrm>
            <a:off x="677334" y="451513"/>
            <a:ext cx="8596668" cy="655392"/>
          </a:xfrm>
        </p:spPr>
        <p:txBody>
          <a:bodyPr/>
          <a:lstStyle/>
          <a:p>
            <a:pPr algn="ctr"/>
            <a:r>
              <a:rPr lang="en-KE" b="1" dirty="0"/>
              <a:t>Results</a:t>
            </a:r>
            <a:endParaRPr lang="en-KE" dirty="0"/>
          </a:p>
        </p:txBody>
      </p:sp>
      <p:sp>
        <p:nvSpPr>
          <p:cNvPr id="3" name="Content Placeholder 2">
            <a:extLst>
              <a:ext uri="{FF2B5EF4-FFF2-40B4-BE49-F238E27FC236}">
                <a16:creationId xmlns:a16="http://schemas.microsoft.com/office/drawing/2014/main" id="{D5D5D8D9-2E15-F3CB-A4DF-00038DD47B2E}"/>
              </a:ext>
            </a:extLst>
          </p:cNvPr>
          <p:cNvSpPr>
            <a:spLocks noGrp="1"/>
          </p:cNvSpPr>
          <p:nvPr>
            <p:ph idx="1"/>
          </p:nvPr>
        </p:nvSpPr>
        <p:spPr>
          <a:xfrm>
            <a:off x="677334" y="1106905"/>
            <a:ext cx="8596668" cy="4934457"/>
          </a:xfrm>
        </p:spPr>
        <p:txBody>
          <a:bodyPr>
            <a:noAutofit/>
          </a:bodyPr>
          <a:lstStyle/>
          <a:p>
            <a:pPr marL="0" indent="0">
              <a:buNone/>
            </a:pPr>
            <a:r>
              <a:rPr lang="en-KE" sz="2800" dirty="0"/>
              <a:t>Findings revealed that healthcare workers demonstrated a solid understanding of IPC principles, with 75% reporting regular hand hygiene. Among administrative staff, 70% recognized IPC policies, but only 50% felt adequately trained to enforce them. Additionally, 65% reported insufficient resource allocation for IPC initiatives. Patients expressed confidence in IPC measures (80%), yet 60% observed non-compliance with hand hygiene. Notably, 75% suggested improved communication about IPC practices during hospital visits.</a:t>
            </a:r>
          </a:p>
        </p:txBody>
      </p:sp>
      <p:sp>
        <p:nvSpPr>
          <p:cNvPr id="5" name="Slide Number Placeholder 4">
            <a:extLst>
              <a:ext uri="{FF2B5EF4-FFF2-40B4-BE49-F238E27FC236}">
                <a16:creationId xmlns:a16="http://schemas.microsoft.com/office/drawing/2014/main" id="{CC1D7E69-DCAB-8FF5-B506-4228461E6839}"/>
              </a:ext>
            </a:extLst>
          </p:cNvPr>
          <p:cNvSpPr>
            <a:spLocks noGrp="1"/>
          </p:cNvSpPr>
          <p:nvPr>
            <p:ph type="sldNum" sz="quarter" idx="12"/>
          </p:nvPr>
        </p:nvSpPr>
        <p:spPr/>
        <p:txBody>
          <a:bodyPr/>
          <a:lstStyle/>
          <a:p>
            <a:fld id="{E0D0C9AF-4D20-49D8-81AA-701CE21054A6}" type="slidenum">
              <a:rPr lang="LID4096" smtClean="0"/>
              <a:t>7</a:t>
            </a:fld>
            <a:endParaRPr lang="LID4096"/>
          </a:p>
        </p:txBody>
      </p:sp>
    </p:spTree>
    <p:extLst>
      <p:ext uri="{BB962C8B-B14F-4D97-AF65-F5344CB8AC3E}">
        <p14:creationId xmlns:p14="http://schemas.microsoft.com/office/powerpoint/2010/main" val="2196342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93FB8A70-0B15-0E3D-7AE2-61490227620F}"/>
              </a:ext>
            </a:extLst>
          </p:cNvPr>
          <p:cNvSpPr>
            <a:spLocks noGrp="1"/>
          </p:cNvSpPr>
          <p:nvPr>
            <p:ph idx="1"/>
          </p:nvPr>
        </p:nvSpPr>
        <p:spPr>
          <a:xfrm>
            <a:off x="677333" y="1407767"/>
            <a:ext cx="8939871" cy="4998720"/>
          </a:xfrm>
        </p:spPr>
        <p:txBody>
          <a:bodyPr/>
          <a:lstStyle/>
          <a:p>
            <a:pPr marL="0" indent="0">
              <a:buNone/>
            </a:pPr>
            <a:endParaRPr lang="en-KE" dirty="0"/>
          </a:p>
        </p:txBody>
      </p:sp>
      <p:sp>
        <p:nvSpPr>
          <p:cNvPr id="5" name="Slide Number Placeholder 4">
            <a:extLst>
              <a:ext uri="{FF2B5EF4-FFF2-40B4-BE49-F238E27FC236}">
                <a16:creationId xmlns:a16="http://schemas.microsoft.com/office/drawing/2014/main" id="{8227B534-F363-B6BF-06B0-5140A046DFA1}"/>
              </a:ext>
            </a:extLst>
          </p:cNvPr>
          <p:cNvSpPr>
            <a:spLocks noGrp="1"/>
          </p:cNvSpPr>
          <p:nvPr>
            <p:ph type="sldNum" sz="quarter" idx="12"/>
          </p:nvPr>
        </p:nvSpPr>
        <p:spPr/>
        <p:txBody>
          <a:bodyPr/>
          <a:lstStyle/>
          <a:p>
            <a:fld id="{E0D0C9AF-4D20-49D8-81AA-701CE21054A6}" type="slidenum">
              <a:rPr lang="LID4096" smtClean="0"/>
              <a:t>8</a:t>
            </a:fld>
            <a:endParaRPr lang="LID4096"/>
          </a:p>
        </p:txBody>
      </p:sp>
      <p:sp>
        <p:nvSpPr>
          <p:cNvPr id="7" name="Rectangle 1">
            <a:extLst>
              <a:ext uri="{FF2B5EF4-FFF2-40B4-BE49-F238E27FC236}">
                <a16:creationId xmlns:a16="http://schemas.microsoft.com/office/drawing/2014/main" id="{A7461DBE-0998-2260-79DB-521285FFB8AC}"/>
              </a:ext>
            </a:extLst>
          </p:cNvPr>
          <p:cNvSpPr>
            <a:spLocks noChangeArrowheads="1"/>
          </p:cNvSpPr>
          <p:nvPr/>
        </p:nvSpPr>
        <p:spPr bwMode="auto">
          <a:xfrm>
            <a:off x="3032734" y="161532"/>
            <a:ext cx="5705907" cy="8103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52352" rIns="0" bIns="101568"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KE" altLang="en-KE" b="1" i="0" u="none" strike="noStrike" cap="none" normalizeH="0" baseline="0" dirty="0">
                <a:ln>
                  <a:noFill/>
                </a:ln>
                <a:solidFill>
                  <a:schemeClr val="accent1"/>
                </a:solidFill>
                <a:effectLst/>
                <a:latin typeface="-apple-system"/>
              </a:rPr>
              <a:t>Table: Summary of Key Findings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KE" altLang="en-KE" sz="18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Table 10">
            <a:extLst>
              <a:ext uri="{FF2B5EF4-FFF2-40B4-BE49-F238E27FC236}">
                <a16:creationId xmlns:a16="http://schemas.microsoft.com/office/drawing/2014/main" id="{C82CF0F7-E4A4-68E1-1097-450DF8904CD6}"/>
              </a:ext>
            </a:extLst>
          </p:cNvPr>
          <p:cNvGraphicFramePr>
            <a:graphicFrameLocks noGrp="1"/>
          </p:cNvGraphicFramePr>
          <p:nvPr>
            <p:extLst>
              <p:ext uri="{D42A27DB-BD31-4B8C-83A1-F6EECF244321}">
                <p14:modId xmlns:p14="http://schemas.microsoft.com/office/powerpoint/2010/main" val="3511253495"/>
              </p:ext>
            </p:extLst>
          </p:nvPr>
        </p:nvGraphicFramePr>
        <p:xfrm>
          <a:off x="1074656" y="1469044"/>
          <a:ext cx="8352147" cy="4998720"/>
        </p:xfrm>
        <a:graphic>
          <a:graphicData uri="http://schemas.openxmlformats.org/drawingml/2006/table">
            <a:tbl>
              <a:tblPr firstRow="1" bandRow="1">
                <a:tableStyleId>{5C22544A-7EE6-4342-B048-85BDC9FD1C3A}</a:tableStyleId>
              </a:tblPr>
              <a:tblGrid>
                <a:gridCol w="2784049">
                  <a:extLst>
                    <a:ext uri="{9D8B030D-6E8A-4147-A177-3AD203B41FA5}">
                      <a16:colId xmlns:a16="http://schemas.microsoft.com/office/drawing/2014/main" val="920402944"/>
                    </a:ext>
                  </a:extLst>
                </a:gridCol>
                <a:gridCol w="2784049">
                  <a:extLst>
                    <a:ext uri="{9D8B030D-6E8A-4147-A177-3AD203B41FA5}">
                      <a16:colId xmlns:a16="http://schemas.microsoft.com/office/drawing/2014/main" val="3148964513"/>
                    </a:ext>
                  </a:extLst>
                </a:gridCol>
                <a:gridCol w="2784049">
                  <a:extLst>
                    <a:ext uri="{9D8B030D-6E8A-4147-A177-3AD203B41FA5}">
                      <a16:colId xmlns:a16="http://schemas.microsoft.com/office/drawing/2014/main" val="3992918101"/>
                    </a:ext>
                  </a:extLst>
                </a:gridCol>
              </a:tblGrid>
              <a:tr h="22783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effectLst/>
                          <a:latin typeface="Times New Roman" panose="02020603050405020304" pitchFamily="18" charset="0"/>
                          <a:cs typeface="Times New Roman" panose="02020603050405020304" pitchFamily="18" charset="0"/>
                        </a:rPr>
                        <a:t>Category</a:t>
                      </a:r>
                    </a:p>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effectLst/>
                          <a:latin typeface="Times New Roman" panose="02020603050405020304" pitchFamily="18" charset="0"/>
                          <a:cs typeface="Times New Roman" panose="02020603050405020304" pitchFamily="18" charset="0"/>
                        </a:rPr>
                        <a:t>Finding</a:t>
                      </a:r>
                    </a:p>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effectLst/>
                          <a:latin typeface="Times New Roman" panose="02020603050405020304" pitchFamily="18" charset="0"/>
                          <a:cs typeface="Times New Roman" panose="02020603050405020304" pitchFamily="18" charset="0"/>
                        </a:rPr>
                        <a:t>Percentage</a:t>
                      </a:r>
                    </a:p>
                    <a:p>
                      <a:endParaRPr lang="en-KE"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65349766"/>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Healthcare Workers</a:t>
                      </a:r>
                    </a:p>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Regular hand hygiene</a:t>
                      </a:r>
                    </a:p>
                    <a:p>
                      <a:endParaRPr lang="en-KE" sz="1400" dirty="0">
                        <a:latin typeface="Times New Roman" panose="02020603050405020304" pitchFamily="18" charset="0"/>
                        <a:cs typeface="Times New Roman" panose="02020603050405020304" pitchFamily="18" charset="0"/>
                      </a:endParaRPr>
                    </a:p>
                  </a:txBody>
                  <a:tcPr/>
                </a:tc>
                <a:tc>
                  <a:txBody>
                    <a:bodyPr/>
                    <a:lstStyle/>
                    <a:p>
                      <a:r>
                        <a:rPr lang="en-US" sz="1400" dirty="0">
                          <a:latin typeface="Times New Roman" panose="02020603050405020304" pitchFamily="18" charset="0"/>
                          <a:cs typeface="Times New Roman" panose="02020603050405020304" pitchFamily="18" charset="0"/>
                        </a:rPr>
                        <a:t>75%</a:t>
                      </a:r>
                      <a:endParaRPr lang="en-KE"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5723077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Administrative Staff</a:t>
                      </a:r>
                    </a:p>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Recognition of IPC policies</a:t>
                      </a:r>
                    </a:p>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KE" sz="1400" b="0" dirty="0">
                          <a:effectLst/>
                          <a:latin typeface="Times New Roman" panose="02020603050405020304" pitchFamily="18" charset="0"/>
                          <a:cs typeface="Times New Roman" panose="02020603050405020304" pitchFamily="18" charset="0"/>
                        </a:rPr>
                        <a:t>70%</a:t>
                      </a:r>
                    </a:p>
                    <a:p>
                      <a:endParaRPr lang="en-KE"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59026669"/>
                  </a:ext>
                </a:extLst>
              </a:tr>
              <a:tr h="370840">
                <a:tc>
                  <a:txBody>
                    <a:bodyPr/>
                    <a:lstStyle/>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Feeling adequately trained to enforce IPC policies</a:t>
                      </a:r>
                    </a:p>
                    <a:p>
                      <a:endParaRPr lang="en-KE" sz="1400" dirty="0">
                        <a:latin typeface="Times New Roman" panose="02020603050405020304" pitchFamily="18" charset="0"/>
                        <a:cs typeface="Times New Roman" panose="02020603050405020304" pitchFamily="18" charset="0"/>
                      </a:endParaRPr>
                    </a:p>
                  </a:txBody>
                  <a:tcPr/>
                </a:tc>
                <a:tc>
                  <a:txBody>
                    <a:bodyPr/>
                    <a:lstStyle/>
                    <a:p>
                      <a:r>
                        <a:rPr lang="en-US" sz="1400" dirty="0">
                          <a:latin typeface="Times New Roman" panose="02020603050405020304" pitchFamily="18" charset="0"/>
                          <a:cs typeface="Times New Roman" panose="02020603050405020304" pitchFamily="18" charset="0"/>
                        </a:rPr>
                        <a:t>50%</a:t>
                      </a:r>
                      <a:endParaRPr lang="en-KE"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3786532"/>
                  </a:ext>
                </a:extLst>
              </a:tr>
              <a:tr h="370840">
                <a:tc>
                  <a:txBody>
                    <a:bodyPr/>
                    <a:lstStyle/>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Reporting insufficient resource allocation for IPC</a:t>
                      </a:r>
                    </a:p>
                    <a:p>
                      <a:endParaRPr lang="en-KE" sz="1400" dirty="0">
                        <a:latin typeface="Times New Roman" panose="02020603050405020304" pitchFamily="18" charset="0"/>
                        <a:cs typeface="Times New Roman" panose="02020603050405020304" pitchFamily="18" charset="0"/>
                      </a:endParaRPr>
                    </a:p>
                  </a:txBody>
                  <a:tcPr/>
                </a:tc>
                <a:tc>
                  <a:txBody>
                    <a:bodyPr/>
                    <a:lstStyle/>
                    <a:p>
                      <a:r>
                        <a:rPr lang="en-US" sz="1400" dirty="0">
                          <a:latin typeface="Times New Roman" panose="02020603050405020304" pitchFamily="18" charset="0"/>
                          <a:cs typeface="Times New Roman" panose="02020603050405020304" pitchFamily="18" charset="0"/>
                        </a:rPr>
                        <a:t>65%</a:t>
                      </a:r>
                      <a:endParaRPr lang="en-KE"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067763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Patients</a:t>
                      </a:r>
                    </a:p>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Confidence in IPC measures</a:t>
                      </a:r>
                    </a:p>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KE" sz="1400" b="0" dirty="0">
                          <a:effectLst/>
                          <a:latin typeface="Times New Roman" panose="02020603050405020304" pitchFamily="18" charset="0"/>
                          <a:cs typeface="Times New Roman" panose="02020603050405020304" pitchFamily="18" charset="0"/>
                        </a:rPr>
                        <a:t>80%</a:t>
                      </a:r>
                    </a:p>
                    <a:p>
                      <a:endParaRPr lang="en-KE"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80415354"/>
                  </a:ext>
                </a:extLst>
              </a:tr>
              <a:tr h="370840">
                <a:tc>
                  <a:txBody>
                    <a:bodyPr/>
                    <a:lstStyle/>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Observed non-compliance with hand hygiene</a:t>
                      </a:r>
                    </a:p>
                    <a:p>
                      <a:endParaRPr lang="en-KE" sz="1400" dirty="0">
                        <a:latin typeface="Times New Roman" panose="02020603050405020304" pitchFamily="18" charset="0"/>
                        <a:cs typeface="Times New Roman" panose="02020603050405020304" pitchFamily="18" charset="0"/>
                      </a:endParaRPr>
                    </a:p>
                  </a:txBody>
                  <a:tcPr/>
                </a:tc>
                <a:tc>
                  <a:txBody>
                    <a:bodyPr/>
                    <a:lstStyle/>
                    <a:p>
                      <a:r>
                        <a:rPr lang="en-US" sz="1400" dirty="0">
                          <a:latin typeface="Times New Roman" panose="02020603050405020304" pitchFamily="18" charset="0"/>
                          <a:cs typeface="Times New Roman" panose="02020603050405020304" pitchFamily="18" charset="0"/>
                        </a:rPr>
                        <a:t>60%</a:t>
                      </a:r>
                      <a:endParaRPr lang="en-KE"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01093200"/>
                  </a:ext>
                </a:extLst>
              </a:tr>
              <a:tr h="370840">
                <a:tc>
                  <a:txBody>
                    <a:bodyPr/>
                    <a:lstStyle/>
                    <a:p>
                      <a:endParaRPr lang="en-KE" sz="14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effectLst/>
                          <a:latin typeface="Times New Roman" panose="02020603050405020304" pitchFamily="18" charset="0"/>
                          <a:cs typeface="Times New Roman" panose="02020603050405020304" pitchFamily="18" charset="0"/>
                        </a:rPr>
                        <a:t>Suggested improved communication about IPC practices</a:t>
                      </a:r>
                    </a:p>
                    <a:p>
                      <a:endParaRPr lang="en-KE" sz="1400" dirty="0">
                        <a:latin typeface="Times New Roman" panose="02020603050405020304" pitchFamily="18" charset="0"/>
                        <a:cs typeface="Times New Roman" panose="02020603050405020304" pitchFamily="18" charset="0"/>
                      </a:endParaRPr>
                    </a:p>
                  </a:txBody>
                  <a:tcPr/>
                </a:tc>
                <a:tc>
                  <a:txBody>
                    <a:bodyPr/>
                    <a:lstStyle/>
                    <a:p>
                      <a:r>
                        <a:rPr lang="en-US" sz="1400" dirty="0">
                          <a:latin typeface="Times New Roman" panose="02020603050405020304" pitchFamily="18" charset="0"/>
                          <a:cs typeface="Times New Roman" panose="02020603050405020304" pitchFamily="18" charset="0"/>
                        </a:rPr>
                        <a:t>75%</a:t>
                      </a:r>
                      <a:endParaRPr lang="en-KE"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91136868"/>
                  </a:ext>
                </a:extLst>
              </a:tr>
            </a:tbl>
          </a:graphicData>
        </a:graphic>
      </p:graphicFrame>
    </p:spTree>
    <p:extLst>
      <p:ext uri="{BB962C8B-B14F-4D97-AF65-F5344CB8AC3E}">
        <p14:creationId xmlns:p14="http://schemas.microsoft.com/office/powerpoint/2010/main" val="198910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6A482-F6A7-BEFD-BE85-E8B95C024AA9}"/>
              </a:ext>
            </a:extLst>
          </p:cNvPr>
          <p:cNvSpPr>
            <a:spLocks noGrp="1"/>
          </p:cNvSpPr>
          <p:nvPr>
            <p:ph type="title"/>
          </p:nvPr>
        </p:nvSpPr>
        <p:spPr>
          <a:xfrm>
            <a:off x="677334" y="609600"/>
            <a:ext cx="8596668" cy="579120"/>
          </a:xfrm>
        </p:spPr>
        <p:txBody>
          <a:bodyPr>
            <a:normAutofit fontScale="90000"/>
          </a:bodyPr>
          <a:lstStyle/>
          <a:p>
            <a:r>
              <a:rPr lang="en-KE" b="1" dirty="0"/>
              <a:t>Conclusion and Recommendations: </a:t>
            </a:r>
            <a:endParaRPr lang="en-KE" dirty="0"/>
          </a:p>
        </p:txBody>
      </p:sp>
      <p:sp>
        <p:nvSpPr>
          <p:cNvPr id="3" name="Content Placeholder 2">
            <a:extLst>
              <a:ext uri="{FF2B5EF4-FFF2-40B4-BE49-F238E27FC236}">
                <a16:creationId xmlns:a16="http://schemas.microsoft.com/office/drawing/2014/main" id="{F81C33E7-C68E-5FAD-91A5-1203107E053A}"/>
              </a:ext>
            </a:extLst>
          </p:cNvPr>
          <p:cNvSpPr>
            <a:spLocks noGrp="1"/>
          </p:cNvSpPr>
          <p:nvPr>
            <p:ph idx="1"/>
          </p:nvPr>
        </p:nvSpPr>
        <p:spPr>
          <a:xfrm>
            <a:off x="677333" y="1289304"/>
            <a:ext cx="9317059" cy="4959095"/>
          </a:xfrm>
        </p:spPr>
        <p:txBody>
          <a:bodyPr>
            <a:noAutofit/>
          </a:bodyPr>
          <a:lstStyle/>
          <a:p>
            <a:pPr marL="0" indent="0">
              <a:buNone/>
            </a:pPr>
            <a:r>
              <a:rPr lang="en-KE" sz="3200" dirty="0"/>
              <a:t>The results highlight the urgent need for enhanced IPC practices at Mother Amadea Mission Hospital Annex. Recommendations include ongoing training programs, improved resource allocation, and regular IPC committee meetings. Timely waste disposal and proper segregation, with clear labelling in Kiswahili and English, are essential improvements. Fostering a culture of safety and accountability among staff is vital for sustaining IPC advancements.</a:t>
            </a:r>
          </a:p>
        </p:txBody>
      </p:sp>
      <p:sp>
        <p:nvSpPr>
          <p:cNvPr id="5" name="Slide Number Placeholder 4">
            <a:extLst>
              <a:ext uri="{FF2B5EF4-FFF2-40B4-BE49-F238E27FC236}">
                <a16:creationId xmlns:a16="http://schemas.microsoft.com/office/drawing/2014/main" id="{1DC2ACF1-47C7-6D01-C687-E65B1AE3D5AE}"/>
              </a:ext>
            </a:extLst>
          </p:cNvPr>
          <p:cNvSpPr>
            <a:spLocks noGrp="1"/>
          </p:cNvSpPr>
          <p:nvPr>
            <p:ph type="sldNum" sz="quarter" idx="12"/>
          </p:nvPr>
        </p:nvSpPr>
        <p:spPr/>
        <p:txBody>
          <a:bodyPr/>
          <a:lstStyle/>
          <a:p>
            <a:fld id="{E0D0C9AF-4D20-49D8-81AA-701CE21054A6}" type="slidenum">
              <a:rPr lang="LID4096" smtClean="0"/>
              <a:t>9</a:t>
            </a:fld>
            <a:endParaRPr lang="LID4096"/>
          </a:p>
        </p:txBody>
      </p:sp>
      <p:sp>
        <p:nvSpPr>
          <p:cNvPr id="6" name="Footer Placeholder 3">
            <a:extLst>
              <a:ext uri="{FF2B5EF4-FFF2-40B4-BE49-F238E27FC236}">
                <a16:creationId xmlns:a16="http://schemas.microsoft.com/office/drawing/2014/main" id="{477B20AD-ADF3-A551-1449-B3CCD38127A0}"/>
              </a:ext>
            </a:extLst>
          </p:cNvPr>
          <p:cNvSpPr>
            <a:spLocks noGrp="1"/>
          </p:cNvSpPr>
          <p:nvPr>
            <p:ph type="ftr" sz="quarter" idx="11"/>
          </p:nvPr>
        </p:nvSpPr>
        <p:spPr>
          <a:xfrm>
            <a:off x="988759" y="6403665"/>
            <a:ext cx="6297612" cy="365125"/>
          </a:xfrm>
        </p:spPr>
        <p:txBody>
          <a:bodyPr/>
          <a:lstStyle/>
          <a:p>
            <a:r>
              <a:rPr lang="en-US" i="1" dirty="0">
                <a:solidFill>
                  <a:srgbClr val="005B84"/>
                </a:solidFill>
              </a:rPr>
              <a:t>Integrating One Health Approach and Antimicrobial Resistance in Infection Prevention and Control for Universal Health Coverage</a:t>
            </a:r>
            <a:endParaRPr lang="LID4096" sz="1400" dirty="0">
              <a:solidFill>
                <a:srgbClr val="005B84"/>
              </a:solidFill>
            </a:endParaRPr>
          </a:p>
        </p:txBody>
      </p:sp>
    </p:spTree>
    <p:extLst>
      <p:ext uri="{BB962C8B-B14F-4D97-AF65-F5344CB8AC3E}">
        <p14:creationId xmlns:p14="http://schemas.microsoft.com/office/powerpoint/2010/main" val="47581790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TM02900688[[fn=Facet]]</Template>
  <TotalTime>374</TotalTime>
  <Words>573</Words>
  <Application>Microsoft Office PowerPoint</Application>
  <PresentationFormat>Widescreen</PresentationFormat>
  <Paragraphs>60</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-apple-system</vt:lpstr>
      <vt:lpstr>Aptos</vt:lpstr>
      <vt:lpstr>Arial</vt:lpstr>
      <vt:lpstr>Times New Roman</vt:lpstr>
      <vt:lpstr>Trebuchet MS</vt:lpstr>
      <vt:lpstr>Wingdings</vt:lpstr>
      <vt:lpstr>Wingdings 3</vt:lpstr>
      <vt:lpstr>Facet</vt:lpstr>
      <vt:lpstr>Assessment of Infection Prevention and Control Practices at Mother Amadea Mission Hospital Annex, Mikindani Estate, Mombasa Kenya  </vt:lpstr>
      <vt:lpstr>Background</vt:lpstr>
      <vt:lpstr>Ethical Considerations and Study Approval</vt:lpstr>
      <vt:lpstr>Introduction: </vt:lpstr>
      <vt:lpstr>Methodology</vt:lpstr>
      <vt:lpstr>Continuation</vt:lpstr>
      <vt:lpstr>Results</vt:lpstr>
      <vt:lpstr>PowerPoint Presentation</vt:lpstr>
      <vt:lpstr>Conclusion and Recommendations: </vt:lpstr>
      <vt:lpstr>Acknowledgement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_Webmaster Kenya</dc:creator>
  <cp:lastModifiedBy>AMADEA ICT</cp:lastModifiedBy>
  <cp:revision>18</cp:revision>
  <dcterms:created xsi:type="dcterms:W3CDTF">2024-08-06T05:45:52Z</dcterms:created>
  <dcterms:modified xsi:type="dcterms:W3CDTF">2025-09-13T13:57:47Z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2024-08-06T10:29:09Z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48e1dc72-f33f-487e-af04-39efe7ddefd0</vt:lpwstr>
  </property>
  <property fmtid="{D5CDD505-2E9C-101B-9397-08002B2CF9AE}" pid="8" name="MSIP_Label_8af03ff0-41c5-4c41-b55e-fabb8fae94be_ContentBits">
    <vt:lpwstr>0</vt:lpwstr>
  </property>
</Properties>
</file>